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1" r:id="rId14"/>
    <p:sldId id="270" r:id="rId15"/>
    <p:sldId id="272" r:id="rId16"/>
    <p:sldId id="273" r:id="rId17"/>
    <p:sldId id="274" r:id="rId18"/>
    <p:sldId id="266" r:id="rId19"/>
    <p:sldId id="265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jsfiles\HS%20Shared\Science\Van%20Meter\Environmental\Anchorage%20Population%20Graph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jsfiles\HS%20Shared\Science\Van%20Meter\Environmental\Philadelphia%20population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jsfiles\HS%20Shared\Science\Van%20Meter\Environmental\NewOrleansPopulation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jsfiles\HS%20Shared\Science\Van%20Meter\Environmental\SAN%20FRAN%20-%20JOHNNY%20HILL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jsfiles\HS%20Shared\Science\Van%20Meter\Environmental\Seattle%20Population%20-%20Hayley%20Laseau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jsfiles\HS%20Shared\Science\Van%20Meter\Environmental\Atlanta%20Population%20-%20Josh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jsfiles\HS%20Shared\Science\Van%20Meter\Environmental\boston-Paula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jsfiles\HS%20Shared\Science\Van%20Meter\Environmental\dallas%20population%20-%20maddie%20firth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jsfiles\HS%20Shared\Science\Van%20Meter\Environmental\Denver%20population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jsfiles\HS%20Shared\Science\Van%20Meter\Environmental\DetroitPopulation-Justin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jsfiles\HS%20Shared\Science\Van%20Meter\Environmental\Los%20angeles%20population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jsfiles\HS%20Shared\Science\Van%20Meter\Environmental\Miami-sf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jsfiles\HS%20Shared\Science\Van%20Meter\Environmental\New%20York%20City%20popul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lineChart>
        <c:grouping val="standard"/>
        <c:ser>
          <c:idx val="1"/>
          <c:order val="0"/>
          <c:tx>
            <c:strRef>
              <c:f>Sheet1!$B$1:$B$2</c:f>
              <c:strCache>
                <c:ptCount val="1"/>
                <c:pt idx="0">
                  <c:v>Anchorage Population</c:v>
                </c:pt>
              </c:strCache>
            </c:strRef>
          </c:tx>
          <c:marker>
            <c:symbol val="none"/>
          </c:marker>
          <c:val>
            <c:numRef>
              <c:f>Sheet1!$B$3:$B$16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174431</c:v>
                </c:pt>
                <c:pt idx="12">
                  <c:v>227614</c:v>
                </c:pt>
                <c:pt idx="13">
                  <c:v>260526</c:v>
                </c:pt>
              </c:numCache>
            </c:numRef>
          </c:val>
        </c:ser>
        <c:hiLowLines/>
        <c:marker val="1"/>
        <c:axId val="56732288"/>
        <c:axId val="45597440"/>
      </c:lineChart>
      <c:catAx>
        <c:axId val="56732288"/>
        <c:scaling>
          <c:orientation val="minMax"/>
        </c:scaling>
        <c:delete val="1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</c:title>
        <c:numFmt formatCode="General" sourceLinked="0"/>
        <c:majorTickMark val="none"/>
        <c:tickLblPos val="none"/>
        <c:crossAx val="45597440"/>
        <c:crosses val="autoZero"/>
        <c:auto val="1"/>
        <c:lblAlgn val="ctr"/>
        <c:lblOffset val="100"/>
        <c:tickLblSkip val="1"/>
        <c:tickMarkSkip val="10"/>
      </c:catAx>
      <c:valAx>
        <c:axId val="4559744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Population</a:t>
                </a:r>
              </a:p>
            </c:rich>
          </c:tx>
          <c:layout/>
        </c:title>
        <c:numFmt formatCode="General" sourceLinked="1"/>
        <c:tickLblPos val="nextTo"/>
        <c:crossAx val="5673228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Population of Philadelphia</a:t>
            </a:r>
          </a:p>
        </c:rich>
      </c:tx>
      <c:layout/>
      <c:overlay val="1"/>
    </c:title>
    <c:plotArea>
      <c:layout>
        <c:manualLayout>
          <c:layoutTarget val="inner"/>
          <c:xMode val="edge"/>
          <c:yMode val="edge"/>
          <c:x val="0.10848619448081168"/>
          <c:y val="1.4697312993433773E-2"/>
          <c:w val="0.68510869209679015"/>
          <c:h val="0.83738353580093483"/>
        </c:manualLayout>
      </c:layout>
      <c:scatterChart>
        <c:scatterStyle val="smoothMarker"/>
        <c:ser>
          <c:idx val="0"/>
          <c:order val="0"/>
          <c:xVal>
            <c:numRef>
              <c:f>Sheet1!$A$2:$A$24</c:f>
              <c:numCache>
                <c:formatCode>General</c:formatCode>
                <c:ptCount val="23"/>
                <c:pt idx="0">
                  <c:v>1790</c:v>
                </c:pt>
                <c:pt idx="1">
                  <c:v>1800</c:v>
                </c:pt>
                <c:pt idx="2">
                  <c:v>1810</c:v>
                </c:pt>
                <c:pt idx="3">
                  <c:v>1820</c:v>
                </c:pt>
                <c:pt idx="4">
                  <c:v>1830</c:v>
                </c:pt>
                <c:pt idx="5">
                  <c:v>1840</c:v>
                </c:pt>
                <c:pt idx="6">
                  <c:v>1850</c:v>
                </c:pt>
                <c:pt idx="7">
                  <c:v>1860</c:v>
                </c:pt>
                <c:pt idx="8">
                  <c:v>1870</c:v>
                </c:pt>
                <c:pt idx="9">
                  <c:v>1880</c:v>
                </c:pt>
                <c:pt idx="10">
                  <c:v>1890</c:v>
                </c:pt>
                <c:pt idx="11">
                  <c:v>1900</c:v>
                </c:pt>
                <c:pt idx="12">
                  <c:v>1910</c:v>
                </c:pt>
                <c:pt idx="13">
                  <c:v>1920</c:v>
                </c:pt>
                <c:pt idx="14">
                  <c:v>1930</c:v>
                </c:pt>
                <c:pt idx="15">
                  <c:v>1940</c:v>
                </c:pt>
                <c:pt idx="16">
                  <c:v>1950</c:v>
                </c:pt>
                <c:pt idx="17">
                  <c:v>1960</c:v>
                </c:pt>
                <c:pt idx="18">
                  <c:v>1970</c:v>
                </c:pt>
                <c:pt idx="19">
                  <c:v>1980</c:v>
                </c:pt>
                <c:pt idx="20">
                  <c:v>1990</c:v>
                </c:pt>
                <c:pt idx="21">
                  <c:v>2000</c:v>
                </c:pt>
                <c:pt idx="22">
                  <c:v>2010</c:v>
                </c:pt>
              </c:numCache>
            </c:numRef>
          </c:xVal>
          <c:yVal>
            <c:numRef>
              <c:f>Sheet1!$B$2:$B$24</c:f>
              <c:numCache>
                <c:formatCode>#,##0</c:formatCode>
                <c:ptCount val="23"/>
                <c:pt idx="0">
                  <c:v>28522</c:v>
                </c:pt>
                <c:pt idx="1">
                  <c:v>41220</c:v>
                </c:pt>
                <c:pt idx="2">
                  <c:v>53722</c:v>
                </c:pt>
                <c:pt idx="3">
                  <c:v>63802</c:v>
                </c:pt>
                <c:pt idx="4">
                  <c:v>80462</c:v>
                </c:pt>
                <c:pt idx="5">
                  <c:v>93665</c:v>
                </c:pt>
                <c:pt idx="6">
                  <c:v>121376</c:v>
                </c:pt>
                <c:pt idx="7">
                  <c:v>565529</c:v>
                </c:pt>
                <c:pt idx="8">
                  <c:v>674022</c:v>
                </c:pt>
                <c:pt idx="9">
                  <c:v>847170</c:v>
                </c:pt>
                <c:pt idx="10">
                  <c:v>1046964</c:v>
                </c:pt>
                <c:pt idx="11">
                  <c:v>1293697</c:v>
                </c:pt>
                <c:pt idx="12">
                  <c:v>1549008</c:v>
                </c:pt>
                <c:pt idx="13">
                  <c:v>1823779</c:v>
                </c:pt>
                <c:pt idx="14">
                  <c:v>1950961</c:v>
                </c:pt>
                <c:pt idx="15">
                  <c:v>1931334</c:v>
                </c:pt>
                <c:pt idx="16">
                  <c:v>2071605</c:v>
                </c:pt>
                <c:pt idx="17">
                  <c:v>2002512</c:v>
                </c:pt>
                <c:pt idx="18">
                  <c:v>1948609</c:v>
                </c:pt>
                <c:pt idx="19">
                  <c:v>1688210</c:v>
                </c:pt>
                <c:pt idx="20">
                  <c:v>1585577</c:v>
                </c:pt>
                <c:pt idx="21">
                  <c:v>1517550</c:v>
                </c:pt>
                <c:pt idx="22">
                  <c:v>1540539</c:v>
                </c:pt>
              </c:numCache>
            </c:numRef>
          </c:yVal>
          <c:smooth val="1"/>
        </c:ser>
        <c:axId val="46444544"/>
        <c:axId val="46446464"/>
      </c:scatterChart>
      <c:valAx>
        <c:axId val="464445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Years</a:t>
                </a:r>
              </a:p>
            </c:rich>
          </c:tx>
          <c:layout/>
        </c:title>
        <c:numFmt formatCode="General" sourceLinked="1"/>
        <c:tickLblPos val="nextTo"/>
        <c:crossAx val="46446464"/>
        <c:crosses val="autoZero"/>
        <c:crossBetween val="midCat"/>
      </c:valAx>
      <c:valAx>
        <c:axId val="4644646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Population</a:t>
                </a:r>
              </a:p>
            </c:rich>
          </c:tx>
          <c:layout/>
        </c:title>
        <c:numFmt formatCode="#,##0" sourceLinked="1"/>
        <c:tickLblPos val="nextTo"/>
        <c:crossAx val="4644454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2693285214348218"/>
          <c:y val="6.9919072615923034E-2"/>
          <c:w val="0.60581714785651797"/>
          <c:h val="0.79822506561679785"/>
        </c:manualLayout>
      </c:layout>
      <c:scatterChart>
        <c:scatterStyle val="smoothMarker"/>
        <c:ser>
          <c:idx val="0"/>
          <c:order val="0"/>
          <c:tx>
            <c:strRef>
              <c:f>Sheet1!$A$1</c:f>
              <c:strCache>
                <c:ptCount val="1"/>
                <c:pt idx="0">
                  <c:v>Year</c:v>
                </c:pt>
              </c:strCache>
            </c:strRef>
          </c:tx>
          <c:yVal>
            <c:numRef>
              <c:f>Sheet1!$A$2:$A$15</c:f>
              <c:numCache>
                <c:formatCode>General</c:formatCode>
                <c:ptCount val="14"/>
                <c:pt idx="0">
                  <c:v>1870</c:v>
                </c:pt>
                <c:pt idx="1">
                  <c:v>1880</c:v>
                </c:pt>
                <c:pt idx="2">
                  <c:v>1890</c:v>
                </c:pt>
                <c:pt idx="3">
                  <c:v>1900</c:v>
                </c:pt>
                <c:pt idx="4">
                  <c:v>1910</c:v>
                </c:pt>
                <c:pt idx="5">
                  <c:v>1920</c:v>
                </c:pt>
                <c:pt idx="6">
                  <c:v>1930</c:v>
                </c:pt>
                <c:pt idx="7">
                  <c:v>1940</c:v>
                </c:pt>
                <c:pt idx="8">
                  <c:v>1950</c:v>
                </c:pt>
                <c:pt idx="9">
                  <c:v>1960</c:v>
                </c:pt>
                <c:pt idx="10">
                  <c:v>1970</c:v>
                </c:pt>
                <c:pt idx="11">
                  <c:v>1980</c:v>
                </c:pt>
                <c:pt idx="12">
                  <c:v>1990</c:v>
                </c:pt>
                <c:pt idx="13">
                  <c:v>2000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Population</c:v>
                </c:pt>
              </c:strCache>
            </c:strRef>
          </c:tx>
          <c:yVal>
            <c:numRef>
              <c:f>Sheet1!$B$2:$B$15</c:f>
              <c:numCache>
                <c:formatCode>#,##0</c:formatCode>
                <c:ptCount val="14"/>
                <c:pt idx="0">
                  <c:v>191418</c:v>
                </c:pt>
                <c:pt idx="1">
                  <c:v>216090</c:v>
                </c:pt>
                <c:pt idx="2">
                  <c:v>242039</c:v>
                </c:pt>
                <c:pt idx="3">
                  <c:v>285704</c:v>
                </c:pt>
                <c:pt idx="4">
                  <c:v>339075</c:v>
                </c:pt>
                <c:pt idx="5">
                  <c:v>387219</c:v>
                </c:pt>
                <c:pt idx="6">
                  <c:v>458762</c:v>
                </c:pt>
                <c:pt idx="7">
                  <c:v>494537</c:v>
                </c:pt>
                <c:pt idx="8">
                  <c:v>570445</c:v>
                </c:pt>
                <c:pt idx="9">
                  <c:v>627525</c:v>
                </c:pt>
                <c:pt idx="10">
                  <c:v>593471</c:v>
                </c:pt>
                <c:pt idx="11">
                  <c:v>557515</c:v>
                </c:pt>
                <c:pt idx="12">
                  <c:v>496938</c:v>
                </c:pt>
                <c:pt idx="13">
                  <c:v>484674</c:v>
                </c:pt>
              </c:numCache>
            </c:numRef>
          </c:yVal>
          <c:smooth val="1"/>
        </c:ser>
        <c:axId val="46467328"/>
        <c:axId val="46489984"/>
      </c:scatterChart>
      <c:valAx>
        <c:axId val="464673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</c:title>
        <c:tickLblPos val="nextTo"/>
        <c:crossAx val="46489984"/>
        <c:crosses val="autoZero"/>
        <c:crossBetween val="midCat"/>
      </c:valAx>
      <c:valAx>
        <c:axId val="46489984"/>
        <c:scaling>
          <c:orientation val="minMax"/>
        </c:scaling>
        <c:axPos val="l"/>
        <c:majorGridlines/>
        <c:numFmt formatCode="General" sourceLinked="1"/>
        <c:tickLblPos val="nextTo"/>
        <c:crossAx val="46467328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Population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population</c:v>
                </c:pt>
              </c:strCache>
            </c:strRef>
          </c:tx>
          <c:xVal>
            <c:numRef>
              <c:f>Sheet1!$A$2:$A$17</c:f>
              <c:numCache>
                <c:formatCode>General</c:formatCode>
                <c:ptCount val="16"/>
                <c:pt idx="0">
                  <c:v>1852</c:v>
                </c:pt>
                <c:pt idx="1">
                  <c:v>1860</c:v>
                </c:pt>
                <c:pt idx="2">
                  <c:v>1870</c:v>
                </c:pt>
                <c:pt idx="3">
                  <c:v>1880</c:v>
                </c:pt>
                <c:pt idx="4">
                  <c:v>1890</c:v>
                </c:pt>
                <c:pt idx="5">
                  <c:v>1900</c:v>
                </c:pt>
                <c:pt idx="6">
                  <c:v>1910</c:v>
                </c:pt>
                <c:pt idx="7">
                  <c:v>1920</c:v>
                </c:pt>
                <c:pt idx="8">
                  <c:v>1930</c:v>
                </c:pt>
                <c:pt idx="9">
                  <c:v>1940</c:v>
                </c:pt>
                <c:pt idx="10">
                  <c:v>1950</c:v>
                </c:pt>
                <c:pt idx="11">
                  <c:v>1960</c:v>
                </c:pt>
                <c:pt idx="12">
                  <c:v>1970</c:v>
                </c:pt>
                <c:pt idx="13">
                  <c:v>1980</c:v>
                </c:pt>
                <c:pt idx="14">
                  <c:v>1990</c:v>
                </c:pt>
                <c:pt idx="15">
                  <c:v>2000</c:v>
                </c:pt>
              </c:numCache>
            </c:numRef>
          </c:xVal>
          <c:yVal>
            <c:numRef>
              <c:f>Sheet1!$B$2:$B$17</c:f>
              <c:numCache>
                <c:formatCode>#,##0</c:formatCode>
                <c:ptCount val="16"/>
                <c:pt idx="0">
                  <c:v>34776</c:v>
                </c:pt>
                <c:pt idx="1">
                  <c:v>56802</c:v>
                </c:pt>
                <c:pt idx="2">
                  <c:v>149473</c:v>
                </c:pt>
                <c:pt idx="3">
                  <c:v>233959</c:v>
                </c:pt>
                <c:pt idx="4">
                  <c:v>298997</c:v>
                </c:pt>
                <c:pt idx="5">
                  <c:v>342782</c:v>
                </c:pt>
                <c:pt idx="6">
                  <c:v>416912</c:v>
                </c:pt>
                <c:pt idx="7">
                  <c:v>506676</c:v>
                </c:pt>
                <c:pt idx="8">
                  <c:v>634394</c:v>
                </c:pt>
                <c:pt idx="9">
                  <c:v>634536</c:v>
                </c:pt>
                <c:pt idx="10">
                  <c:v>775357</c:v>
                </c:pt>
                <c:pt idx="11">
                  <c:v>740316</c:v>
                </c:pt>
                <c:pt idx="12">
                  <c:v>715674</c:v>
                </c:pt>
                <c:pt idx="13">
                  <c:v>678974</c:v>
                </c:pt>
                <c:pt idx="14">
                  <c:v>723959</c:v>
                </c:pt>
                <c:pt idx="15">
                  <c:v>776733</c:v>
                </c:pt>
              </c:numCache>
            </c:numRef>
          </c:yVal>
          <c:smooth val="1"/>
        </c:ser>
        <c:axId val="46526464"/>
        <c:axId val="46528000"/>
      </c:scatterChart>
      <c:valAx>
        <c:axId val="46526464"/>
        <c:scaling>
          <c:orientation val="minMax"/>
        </c:scaling>
        <c:axPos val="b"/>
        <c:numFmt formatCode="General" sourceLinked="1"/>
        <c:tickLblPos val="nextTo"/>
        <c:crossAx val="46528000"/>
        <c:crosses val="autoZero"/>
        <c:crossBetween val="midCat"/>
      </c:valAx>
      <c:valAx>
        <c:axId val="46528000"/>
        <c:scaling>
          <c:orientation val="minMax"/>
        </c:scaling>
        <c:axPos val="l"/>
        <c:majorGridlines/>
        <c:numFmt formatCode="#,##0" sourceLinked="1"/>
        <c:tickLblPos val="nextTo"/>
        <c:crossAx val="4652646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Population of Seattle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Population</c:v>
                </c:pt>
              </c:strCache>
            </c:strRef>
          </c:tx>
          <c:xVal>
            <c:numRef>
              <c:f>Sheet1!$A$2:$A$16</c:f>
              <c:numCache>
                <c:formatCode>General</c:formatCode>
                <c:ptCount val="15"/>
                <c:pt idx="0">
                  <c:v>1870</c:v>
                </c:pt>
                <c:pt idx="1">
                  <c:v>1880</c:v>
                </c:pt>
                <c:pt idx="2">
                  <c:v>1890</c:v>
                </c:pt>
                <c:pt idx="3">
                  <c:v>1900</c:v>
                </c:pt>
                <c:pt idx="4">
                  <c:v>1910</c:v>
                </c:pt>
                <c:pt idx="5">
                  <c:v>1920</c:v>
                </c:pt>
                <c:pt idx="6">
                  <c:v>1930</c:v>
                </c:pt>
                <c:pt idx="7">
                  <c:v>1940</c:v>
                </c:pt>
                <c:pt idx="8">
                  <c:v>1950</c:v>
                </c:pt>
                <c:pt idx="9">
                  <c:v>1960</c:v>
                </c:pt>
                <c:pt idx="10">
                  <c:v>1970</c:v>
                </c:pt>
                <c:pt idx="11">
                  <c:v>1980</c:v>
                </c:pt>
                <c:pt idx="12">
                  <c:v>1990</c:v>
                </c:pt>
                <c:pt idx="13">
                  <c:v>2000</c:v>
                </c:pt>
                <c:pt idx="14">
                  <c:v>2010</c:v>
                </c:pt>
              </c:numCache>
            </c:numRef>
          </c:xVal>
          <c:yVal>
            <c:numRef>
              <c:f>Sheet1!$B$2:$B$16</c:f>
              <c:numCache>
                <c:formatCode>#,##0</c:formatCode>
                <c:ptCount val="15"/>
                <c:pt idx="0">
                  <c:v>1151</c:v>
                </c:pt>
                <c:pt idx="1">
                  <c:v>3533</c:v>
                </c:pt>
                <c:pt idx="2">
                  <c:v>42837</c:v>
                </c:pt>
                <c:pt idx="3">
                  <c:v>80671</c:v>
                </c:pt>
                <c:pt idx="4">
                  <c:v>237194</c:v>
                </c:pt>
                <c:pt idx="5">
                  <c:v>315312</c:v>
                </c:pt>
                <c:pt idx="6">
                  <c:v>365583</c:v>
                </c:pt>
                <c:pt idx="7">
                  <c:v>368302</c:v>
                </c:pt>
                <c:pt idx="8">
                  <c:v>467591</c:v>
                </c:pt>
                <c:pt idx="9">
                  <c:v>557087</c:v>
                </c:pt>
                <c:pt idx="10">
                  <c:v>530831</c:v>
                </c:pt>
                <c:pt idx="11">
                  <c:v>493846</c:v>
                </c:pt>
                <c:pt idx="12">
                  <c:v>516259</c:v>
                </c:pt>
                <c:pt idx="13">
                  <c:v>563374</c:v>
                </c:pt>
                <c:pt idx="14">
                  <c:v>630320</c:v>
                </c:pt>
              </c:numCache>
            </c:numRef>
          </c:yVal>
          <c:smooth val="1"/>
        </c:ser>
        <c:axId val="46560768"/>
        <c:axId val="46562304"/>
      </c:scatterChart>
      <c:valAx>
        <c:axId val="46560768"/>
        <c:scaling>
          <c:orientation val="minMax"/>
        </c:scaling>
        <c:axPos val="b"/>
        <c:numFmt formatCode="General" sourceLinked="1"/>
        <c:tickLblPos val="nextTo"/>
        <c:crossAx val="46562304"/>
        <c:crosses val="autoZero"/>
        <c:crossBetween val="midCat"/>
      </c:valAx>
      <c:valAx>
        <c:axId val="46562304"/>
        <c:scaling>
          <c:orientation val="minMax"/>
        </c:scaling>
        <c:axPos val="l"/>
        <c:majorGridlines/>
        <c:numFmt formatCode="#,##0" sourceLinked="1"/>
        <c:tickLblPos val="nextTo"/>
        <c:crossAx val="46560768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lineChart>
        <c:grouping val="standard"/>
        <c:ser>
          <c:idx val="1"/>
          <c:order val="0"/>
          <c:tx>
            <c:strRef>
              <c:f>Sheet1!$B$1</c:f>
              <c:strCache>
                <c:ptCount val="1"/>
                <c:pt idx="0">
                  <c:v>Atlanta Population</c:v>
                </c:pt>
              </c:strCache>
            </c:strRef>
          </c:tx>
          <c:val>
            <c:numRef>
              <c:f>Sheet1!$B$2:$B$18</c:f>
              <c:numCache>
                <c:formatCode>#,##0</c:formatCode>
                <c:ptCount val="17"/>
                <c:pt idx="0">
                  <c:v>2572</c:v>
                </c:pt>
                <c:pt idx="1">
                  <c:v>9554</c:v>
                </c:pt>
                <c:pt idx="2">
                  <c:v>21789</c:v>
                </c:pt>
                <c:pt idx="3">
                  <c:v>37409</c:v>
                </c:pt>
                <c:pt idx="4">
                  <c:v>65533</c:v>
                </c:pt>
                <c:pt idx="5">
                  <c:v>89872</c:v>
                </c:pt>
                <c:pt idx="6">
                  <c:v>154839</c:v>
                </c:pt>
                <c:pt idx="7">
                  <c:v>200616</c:v>
                </c:pt>
                <c:pt idx="8">
                  <c:v>270366</c:v>
                </c:pt>
                <c:pt idx="9">
                  <c:v>302288</c:v>
                </c:pt>
                <c:pt idx="10">
                  <c:v>331314</c:v>
                </c:pt>
                <c:pt idx="11">
                  <c:v>487455</c:v>
                </c:pt>
                <c:pt idx="12">
                  <c:v>496973</c:v>
                </c:pt>
                <c:pt idx="13">
                  <c:v>425022</c:v>
                </c:pt>
                <c:pt idx="14">
                  <c:v>394017</c:v>
                </c:pt>
                <c:pt idx="15">
                  <c:v>416474</c:v>
                </c:pt>
                <c:pt idx="16">
                  <c:v>540992</c:v>
                </c:pt>
              </c:numCache>
            </c:numRef>
          </c:val>
        </c:ser>
        <c:marker val="1"/>
        <c:axId val="45626496"/>
        <c:axId val="45628032"/>
      </c:lineChart>
      <c:catAx>
        <c:axId val="45626496"/>
        <c:scaling>
          <c:orientation val="minMax"/>
        </c:scaling>
        <c:axPos val="b"/>
        <c:tickLblPos val="nextTo"/>
        <c:crossAx val="45628032"/>
        <c:crosses val="autoZero"/>
        <c:auto val="1"/>
        <c:lblAlgn val="ctr"/>
        <c:lblOffset val="100"/>
      </c:catAx>
      <c:valAx>
        <c:axId val="45628032"/>
        <c:scaling>
          <c:orientation val="minMax"/>
        </c:scaling>
        <c:axPos val="l"/>
        <c:majorGridlines/>
        <c:numFmt formatCode="#,##0" sourceLinked="1"/>
        <c:tickLblPos val="nextTo"/>
        <c:crossAx val="4562649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catterChart>
        <c:scatterStyle val="smoothMarker"/>
        <c:ser>
          <c:idx val="0"/>
          <c:order val="0"/>
          <c:spPr>
            <a:ln w="25400">
              <a:solidFill>
                <a:srgbClr val="666699"/>
              </a:solidFill>
              <a:prstDash val="solid"/>
            </a:ln>
          </c:spPr>
          <c:marker>
            <c:spPr>
              <a:solidFill>
                <a:srgbClr val="4F81BD"/>
              </a:solidFill>
              <a:ln>
                <a:solidFill>
                  <a:srgbClr val="666699"/>
                </a:solidFill>
                <a:prstDash val="solid"/>
              </a:ln>
            </c:spPr>
          </c:marker>
          <c:xVal>
            <c:numRef>
              <c:f>Sheet1!$A$2:$A$23</c:f>
              <c:numCache>
                <c:formatCode>General</c:formatCode>
                <c:ptCount val="22"/>
                <c:pt idx="0">
                  <c:v>1790</c:v>
                </c:pt>
                <c:pt idx="1">
                  <c:v>1800</c:v>
                </c:pt>
                <c:pt idx="2">
                  <c:v>1810</c:v>
                </c:pt>
                <c:pt idx="3">
                  <c:v>1820</c:v>
                </c:pt>
                <c:pt idx="4">
                  <c:v>1830</c:v>
                </c:pt>
                <c:pt idx="5">
                  <c:v>1840</c:v>
                </c:pt>
                <c:pt idx="6">
                  <c:v>1850</c:v>
                </c:pt>
                <c:pt idx="7">
                  <c:v>1860</c:v>
                </c:pt>
                <c:pt idx="8">
                  <c:v>1870</c:v>
                </c:pt>
                <c:pt idx="9">
                  <c:v>1880</c:v>
                </c:pt>
                <c:pt idx="10">
                  <c:v>1890</c:v>
                </c:pt>
                <c:pt idx="11">
                  <c:v>1900</c:v>
                </c:pt>
                <c:pt idx="12">
                  <c:v>1910</c:v>
                </c:pt>
                <c:pt idx="13">
                  <c:v>1920</c:v>
                </c:pt>
                <c:pt idx="14">
                  <c:v>1930</c:v>
                </c:pt>
                <c:pt idx="15">
                  <c:v>1940</c:v>
                </c:pt>
                <c:pt idx="16">
                  <c:v>1950</c:v>
                </c:pt>
                <c:pt idx="17">
                  <c:v>1960</c:v>
                </c:pt>
                <c:pt idx="18">
                  <c:v>1970</c:v>
                </c:pt>
                <c:pt idx="19">
                  <c:v>1980</c:v>
                </c:pt>
                <c:pt idx="20">
                  <c:v>1990</c:v>
                </c:pt>
                <c:pt idx="21">
                  <c:v>2000</c:v>
                </c:pt>
              </c:numCache>
            </c:numRef>
          </c:xVal>
          <c:yVal>
            <c:numRef>
              <c:f>Sheet1!$B$2:$B$23</c:f>
              <c:numCache>
                <c:formatCode>General</c:formatCode>
                <c:ptCount val="22"/>
                <c:pt idx="0">
                  <c:v>18320</c:v>
                </c:pt>
                <c:pt idx="1">
                  <c:v>24937</c:v>
                </c:pt>
                <c:pt idx="2">
                  <c:v>33787</c:v>
                </c:pt>
                <c:pt idx="3">
                  <c:v>43298</c:v>
                </c:pt>
                <c:pt idx="4">
                  <c:v>61392</c:v>
                </c:pt>
                <c:pt idx="5">
                  <c:v>93383</c:v>
                </c:pt>
                <c:pt idx="6">
                  <c:v>136881</c:v>
                </c:pt>
                <c:pt idx="7">
                  <c:v>177840</c:v>
                </c:pt>
                <c:pt idx="8">
                  <c:v>250526</c:v>
                </c:pt>
                <c:pt idx="9">
                  <c:v>362839</c:v>
                </c:pt>
                <c:pt idx="10">
                  <c:v>448477</c:v>
                </c:pt>
                <c:pt idx="11">
                  <c:v>560892</c:v>
                </c:pt>
                <c:pt idx="12">
                  <c:v>670585</c:v>
                </c:pt>
                <c:pt idx="13">
                  <c:v>748060</c:v>
                </c:pt>
                <c:pt idx="14">
                  <c:v>781188</c:v>
                </c:pt>
                <c:pt idx="15">
                  <c:v>770816</c:v>
                </c:pt>
                <c:pt idx="16">
                  <c:v>801444</c:v>
                </c:pt>
                <c:pt idx="17">
                  <c:v>697197</c:v>
                </c:pt>
                <c:pt idx="18">
                  <c:v>641071</c:v>
                </c:pt>
                <c:pt idx="19">
                  <c:v>562994</c:v>
                </c:pt>
                <c:pt idx="20">
                  <c:v>574283</c:v>
                </c:pt>
                <c:pt idx="21">
                  <c:v>645169</c:v>
                </c:pt>
              </c:numCache>
            </c:numRef>
          </c:yVal>
          <c:smooth val="1"/>
        </c:ser>
        <c:axId val="45666688"/>
        <c:axId val="45668608"/>
      </c:scatterChart>
      <c:valAx>
        <c:axId val="45666688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45668608"/>
        <c:crosses val="autoZero"/>
        <c:crossBetween val="midCat"/>
      </c:valAx>
      <c:valAx>
        <c:axId val="45668608"/>
        <c:scaling>
          <c:orientation val="minMax"/>
        </c:scaling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crossAx val="45666688"/>
        <c:crosses val="autoZero"/>
        <c:crossBetween val="midCat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8496325607687959"/>
          <c:y val="0.4746666666666669"/>
          <c:w val="0.13397399660825318"/>
          <c:h val="6.4000000000000043E-2"/>
        </c:manualLayout>
      </c:layout>
      <c:spPr>
        <a:noFill/>
        <a:ln w="25400">
          <a:noFill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80808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catterChart>
        <c:scatterStyle val="smoothMarker"/>
        <c:ser>
          <c:idx val="0"/>
          <c:order val="0"/>
          <c:xVal>
            <c:numRef>
              <c:f>Sheet1!$A$2:$A$15</c:f>
              <c:numCache>
                <c:formatCode>General</c:formatCode>
                <c:ptCount val="14"/>
                <c:pt idx="0">
                  <c:v>1870</c:v>
                </c:pt>
                <c:pt idx="1">
                  <c:v>1880</c:v>
                </c:pt>
                <c:pt idx="2">
                  <c:v>1890</c:v>
                </c:pt>
                <c:pt idx="3">
                  <c:v>1900</c:v>
                </c:pt>
                <c:pt idx="4">
                  <c:v>1910</c:v>
                </c:pt>
                <c:pt idx="5">
                  <c:v>1920</c:v>
                </c:pt>
                <c:pt idx="6">
                  <c:v>1930</c:v>
                </c:pt>
                <c:pt idx="7">
                  <c:v>1940</c:v>
                </c:pt>
                <c:pt idx="8">
                  <c:v>1950</c:v>
                </c:pt>
                <c:pt idx="9">
                  <c:v>1960</c:v>
                </c:pt>
                <c:pt idx="10">
                  <c:v>1970</c:v>
                </c:pt>
                <c:pt idx="11">
                  <c:v>1980</c:v>
                </c:pt>
                <c:pt idx="12">
                  <c:v>1990</c:v>
                </c:pt>
                <c:pt idx="13">
                  <c:v>2000</c:v>
                </c:pt>
              </c:numCache>
            </c:numRef>
          </c:xVal>
          <c:yVal>
            <c:numRef>
              <c:f>Sheet1!$B$2:$B$15</c:f>
              <c:numCache>
                <c:formatCode>#,##0</c:formatCode>
                <c:ptCount val="14"/>
                <c:pt idx="0">
                  <c:v>3000</c:v>
                </c:pt>
                <c:pt idx="1">
                  <c:v>10358</c:v>
                </c:pt>
                <c:pt idx="2">
                  <c:v>38067</c:v>
                </c:pt>
                <c:pt idx="3">
                  <c:v>42639</c:v>
                </c:pt>
                <c:pt idx="4">
                  <c:v>92104</c:v>
                </c:pt>
                <c:pt idx="5">
                  <c:v>158976</c:v>
                </c:pt>
                <c:pt idx="6">
                  <c:v>260475</c:v>
                </c:pt>
                <c:pt idx="7">
                  <c:v>294734</c:v>
                </c:pt>
                <c:pt idx="8">
                  <c:v>434462</c:v>
                </c:pt>
                <c:pt idx="9">
                  <c:v>679684</c:v>
                </c:pt>
                <c:pt idx="10">
                  <c:v>844401</c:v>
                </c:pt>
                <c:pt idx="11">
                  <c:v>904078</c:v>
                </c:pt>
                <c:pt idx="12">
                  <c:v>1006877</c:v>
                </c:pt>
                <c:pt idx="13">
                  <c:v>1188580</c:v>
                </c:pt>
              </c:numCache>
            </c:numRef>
          </c:yVal>
          <c:smooth val="1"/>
        </c:ser>
        <c:axId val="46153728"/>
        <c:axId val="46155264"/>
      </c:scatterChart>
      <c:valAx>
        <c:axId val="46153728"/>
        <c:scaling>
          <c:orientation val="minMax"/>
        </c:scaling>
        <c:axPos val="b"/>
        <c:numFmt formatCode="General" sourceLinked="1"/>
        <c:tickLblPos val="nextTo"/>
        <c:crossAx val="46155264"/>
        <c:crosses val="autoZero"/>
        <c:crossBetween val="midCat"/>
      </c:valAx>
      <c:valAx>
        <c:axId val="46155264"/>
        <c:scaling>
          <c:orientation val="minMax"/>
        </c:scaling>
        <c:axPos val="l"/>
        <c:majorGridlines/>
        <c:numFmt formatCode="#,##0" sourceLinked="1"/>
        <c:tickLblPos val="nextTo"/>
        <c:crossAx val="46153728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Denver  Population Growth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marker>
            <c:symbol val="none"/>
          </c:marker>
          <c:val>
            <c:numRef>
              <c:f>Sheet1!$A$1:$A$16</c:f>
              <c:numCache>
                <c:formatCode>General</c:formatCode>
                <c:ptCount val="16"/>
                <c:pt idx="0">
                  <c:v>1860</c:v>
                </c:pt>
                <c:pt idx="1">
                  <c:v>1870</c:v>
                </c:pt>
                <c:pt idx="2">
                  <c:v>1880</c:v>
                </c:pt>
                <c:pt idx="3">
                  <c:v>1890</c:v>
                </c:pt>
                <c:pt idx="4">
                  <c:v>1900</c:v>
                </c:pt>
                <c:pt idx="5">
                  <c:v>1910</c:v>
                </c:pt>
                <c:pt idx="6">
                  <c:v>1920</c:v>
                </c:pt>
                <c:pt idx="7">
                  <c:v>1930</c:v>
                </c:pt>
                <c:pt idx="8">
                  <c:v>1940</c:v>
                </c:pt>
                <c:pt idx="9">
                  <c:v>1950</c:v>
                </c:pt>
                <c:pt idx="10">
                  <c:v>1960</c:v>
                </c:pt>
                <c:pt idx="11">
                  <c:v>1970</c:v>
                </c:pt>
                <c:pt idx="12">
                  <c:v>1980</c:v>
                </c:pt>
                <c:pt idx="13">
                  <c:v>1990</c:v>
                </c:pt>
                <c:pt idx="14">
                  <c:v>2000</c:v>
                </c:pt>
                <c:pt idx="15">
                  <c:v>2010</c:v>
                </c:pt>
              </c:numCache>
            </c:numRef>
          </c:val>
        </c:ser>
        <c:ser>
          <c:idx val="1"/>
          <c:order val="1"/>
          <c:marker>
            <c:symbol val="none"/>
          </c:marker>
          <c:val>
            <c:numRef>
              <c:f>Sheet1!$B$1:$B$16</c:f>
              <c:numCache>
                <c:formatCode>General</c:formatCode>
                <c:ptCount val="16"/>
                <c:pt idx="0">
                  <c:v>4749</c:v>
                </c:pt>
                <c:pt idx="1">
                  <c:v>4759</c:v>
                </c:pt>
                <c:pt idx="2">
                  <c:v>35629</c:v>
                </c:pt>
                <c:pt idx="3">
                  <c:v>106713</c:v>
                </c:pt>
                <c:pt idx="4">
                  <c:v>133859</c:v>
                </c:pt>
                <c:pt idx="5">
                  <c:v>213831</c:v>
                </c:pt>
                <c:pt idx="6">
                  <c:v>256491</c:v>
                </c:pt>
                <c:pt idx="7">
                  <c:v>287861</c:v>
                </c:pt>
                <c:pt idx="8">
                  <c:v>322412</c:v>
                </c:pt>
                <c:pt idx="9">
                  <c:v>415786</c:v>
                </c:pt>
                <c:pt idx="10">
                  <c:v>493887</c:v>
                </c:pt>
                <c:pt idx="11">
                  <c:v>514678</c:v>
                </c:pt>
                <c:pt idx="12">
                  <c:v>492365</c:v>
                </c:pt>
                <c:pt idx="13">
                  <c:v>467610</c:v>
                </c:pt>
                <c:pt idx="14">
                  <c:v>554636</c:v>
                </c:pt>
                <c:pt idx="15">
                  <c:v>598707</c:v>
                </c:pt>
              </c:numCache>
            </c:numRef>
          </c:val>
        </c:ser>
        <c:dLbls>
          <c:showVal val="1"/>
        </c:dLbls>
        <c:marker val="1"/>
        <c:axId val="46180992"/>
        <c:axId val="46195072"/>
      </c:lineChart>
      <c:catAx>
        <c:axId val="46180992"/>
        <c:scaling>
          <c:orientation val="minMax"/>
        </c:scaling>
        <c:axPos val="b"/>
        <c:majorTickMark val="none"/>
        <c:tickLblPos val="nextTo"/>
        <c:crossAx val="46195072"/>
        <c:crosses val="autoZero"/>
        <c:auto val="1"/>
        <c:lblAlgn val="ctr"/>
        <c:lblOffset val="100"/>
      </c:catAx>
      <c:valAx>
        <c:axId val="46195072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46180992"/>
        <c:crosses val="autoZero"/>
        <c:crossBetween val="between"/>
      </c:valAx>
    </c:plotArea>
    <c:legend>
      <c:legendPos val="t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layout/>
    </c:title>
    <c:plotArea>
      <c:layout/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Population</c:v>
                </c:pt>
              </c:strCache>
            </c:strRef>
          </c:tx>
          <c:spPr>
            <a:ln w="28575">
              <a:solidFill>
                <a:schemeClr val="accent1"/>
              </a:solidFill>
            </a:ln>
          </c:spPr>
          <c:xVal>
            <c:numRef>
              <c:f>Sheet1!$A$2:$A$15</c:f>
              <c:numCache>
                <c:formatCode>General</c:formatCode>
                <c:ptCount val="14"/>
                <c:pt idx="0">
                  <c:v>1870</c:v>
                </c:pt>
                <c:pt idx="1">
                  <c:v>1880</c:v>
                </c:pt>
                <c:pt idx="2">
                  <c:v>1890</c:v>
                </c:pt>
                <c:pt idx="3">
                  <c:v>1900</c:v>
                </c:pt>
                <c:pt idx="4">
                  <c:v>1910</c:v>
                </c:pt>
                <c:pt idx="5">
                  <c:v>1920</c:v>
                </c:pt>
                <c:pt idx="6">
                  <c:v>1930</c:v>
                </c:pt>
                <c:pt idx="7">
                  <c:v>1940</c:v>
                </c:pt>
                <c:pt idx="8">
                  <c:v>1950</c:v>
                </c:pt>
                <c:pt idx="9">
                  <c:v>1960</c:v>
                </c:pt>
                <c:pt idx="10">
                  <c:v>1970</c:v>
                </c:pt>
                <c:pt idx="11">
                  <c:v>1980</c:v>
                </c:pt>
                <c:pt idx="12">
                  <c:v>1990</c:v>
                </c:pt>
                <c:pt idx="13">
                  <c:v>2000</c:v>
                </c:pt>
              </c:numCache>
            </c:numRef>
          </c:xVal>
          <c:yVal>
            <c:numRef>
              <c:f>Sheet1!$B$2:$B$15</c:f>
              <c:numCache>
                <c:formatCode>#,##0</c:formatCode>
                <c:ptCount val="14"/>
                <c:pt idx="0">
                  <c:v>79577</c:v>
                </c:pt>
                <c:pt idx="1">
                  <c:v>116340</c:v>
                </c:pt>
                <c:pt idx="2">
                  <c:v>205876</c:v>
                </c:pt>
                <c:pt idx="3">
                  <c:v>285704</c:v>
                </c:pt>
                <c:pt idx="4">
                  <c:v>465766</c:v>
                </c:pt>
                <c:pt idx="5">
                  <c:v>993078</c:v>
                </c:pt>
                <c:pt idx="6">
                  <c:v>1568662</c:v>
                </c:pt>
                <c:pt idx="7">
                  <c:v>1623452</c:v>
                </c:pt>
                <c:pt idx="8">
                  <c:v>1849568</c:v>
                </c:pt>
                <c:pt idx="9">
                  <c:v>1670144</c:v>
                </c:pt>
                <c:pt idx="10">
                  <c:v>1511482</c:v>
                </c:pt>
                <c:pt idx="11">
                  <c:v>1203339</c:v>
                </c:pt>
                <c:pt idx="12">
                  <c:v>1027974</c:v>
                </c:pt>
                <c:pt idx="13">
                  <c:v>951270</c:v>
                </c:pt>
              </c:numCache>
            </c:numRef>
          </c:yVal>
        </c:ser>
        <c:axId val="46285184"/>
        <c:axId val="46286720"/>
      </c:scatterChart>
      <c:valAx>
        <c:axId val="46285184"/>
        <c:scaling>
          <c:orientation val="minMax"/>
        </c:scaling>
        <c:axPos val="b"/>
        <c:numFmt formatCode="General" sourceLinked="1"/>
        <c:tickLblPos val="nextTo"/>
        <c:crossAx val="46286720"/>
        <c:crosses val="autoZero"/>
        <c:crossBetween val="midCat"/>
      </c:valAx>
      <c:valAx>
        <c:axId val="46286720"/>
        <c:scaling>
          <c:orientation val="minMax"/>
        </c:scaling>
        <c:axPos val="l"/>
        <c:majorGridlines/>
        <c:numFmt formatCode="#,##0" sourceLinked="1"/>
        <c:tickLblPos val="nextTo"/>
        <c:crossAx val="46285184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Los Angeles</a:t>
            </a:r>
            <a:r>
              <a:rPr lang="en-US" baseline="0"/>
              <a:t> Population</a:t>
            </a:r>
          </a:p>
          <a:p>
            <a:pPr>
              <a:defRPr/>
            </a:pPr>
            <a:endParaRPr lang="en-US"/>
          </a:p>
        </c:rich>
      </c:tx>
      <c:layout>
        <c:manualLayout>
          <c:xMode val="edge"/>
          <c:yMode val="edge"/>
          <c:x val="0.20149705468176696"/>
          <c:y val="0"/>
        </c:manualLayout>
      </c:layout>
    </c:title>
    <c:plotArea>
      <c:layout>
        <c:manualLayout>
          <c:layoutTarget val="inner"/>
          <c:xMode val="edge"/>
          <c:yMode val="edge"/>
          <c:x val="0.15487729658792679"/>
          <c:y val="0.12689842739016954"/>
          <c:w val="0.59111570428696336"/>
          <c:h val="0.75737094144568973"/>
        </c:manualLayout>
      </c:layout>
      <c:scatterChart>
        <c:scatterStyle val="lineMarker"/>
        <c:ser>
          <c:idx val="0"/>
          <c:order val="0"/>
          <c:xVal>
            <c:numRef>
              <c:f>Sheet1!$A$1:$A$15</c:f>
              <c:numCache>
                <c:formatCode>General</c:formatCode>
                <c:ptCount val="15"/>
                <c:pt idx="0">
                  <c:v>1870</c:v>
                </c:pt>
                <c:pt idx="1">
                  <c:v>1880</c:v>
                </c:pt>
                <c:pt idx="2">
                  <c:v>1890</c:v>
                </c:pt>
                <c:pt idx="3">
                  <c:v>1900</c:v>
                </c:pt>
                <c:pt idx="4">
                  <c:v>1910</c:v>
                </c:pt>
                <c:pt idx="5">
                  <c:v>1920</c:v>
                </c:pt>
                <c:pt idx="6">
                  <c:v>1930</c:v>
                </c:pt>
                <c:pt idx="7">
                  <c:v>1940</c:v>
                </c:pt>
                <c:pt idx="8">
                  <c:v>1950</c:v>
                </c:pt>
                <c:pt idx="9">
                  <c:v>1960</c:v>
                </c:pt>
                <c:pt idx="10">
                  <c:v>1970</c:v>
                </c:pt>
                <c:pt idx="11">
                  <c:v>1980</c:v>
                </c:pt>
                <c:pt idx="12">
                  <c:v>1990</c:v>
                </c:pt>
                <c:pt idx="13">
                  <c:v>2000</c:v>
                </c:pt>
                <c:pt idx="14">
                  <c:v>2010</c:v>
                </c:pt>
              </c:numCache>
            </c:numRef>
          </c:xVal>
          <c:yVal>
            <c:numRef>
              <c:f>Sheet1!$B$1:$B$15</c:f>
              <c:numCache>
                <c:formatCode>#,##0</c:formatCode>
                <c:ptCount val="15"/>
                <c:pt idx="0">
                  <c:v>5728</c:v>
                </c:pt>
                <c:pt idx="1">
                  <c:v>11183</c:v>
                </c:pt>
                <c:pt idx="2">
                  <c:v>50395</c:v>
                </c:pt>
                <c:pt idx="3">
                  <c:v>102479</c:v>
                </c:pt>
                <c:pt idx="4">
                  <c:v>319198</c:v>
                </c:pt>
                <c:pt idx="5">
                  <c:v>576673</c:v>
                </c:pt>
                <c:pt idx="6">
                  <c:v>1238048</c:v>
                </c:pt>
                <c:pt idx="7">
                  <c:v>1504277</c:v>
                </c:pt>
                <c:pt idx="8">
                  <c:v>1970358</c:v>
                </c:pt>
                <c:pt idx="9">
                  <c:v>2479015</c:v>
                </c:pt>
                <c:pt idx="10">
                  <c:v>2811801</c:v>
                </c:pt>
                <c:pt idx="11">
                  <c:v>2968579</c:v>
                </c:pt>
                <c:pt idx="12">
                  <c:v>3485398</c:v>
                </c:pt>
                <c:pt idx="13">
                  <c:v>3694820</c:v>
                </c:pt>
                <c:pt idx="14">
                  <c:v>4068000</c:v>
                </c:pt>
              </c:numCache>
            </c:numRef>
          </c:yVal>
        </c:ser>
        <c:axId val="46311296"/>
        <c:axId val="46312832"/>
      </c:scatterChart>
      <c:valAx>
        <c:axId val="46311296"/>
        <c:scaling>
          <c:orientation val="minMax"/>
        </c:scaling>
        <c:axPos val="b"/>
        <c:numFmt formatCode="General" sourceLinked="1"/>
        <c:tickLblPos val="nextTo"/>
        <c:crossAx val="46312832"/>
        <c:crosses val="autoZero"/>
        <c:crossBetween val="midCat"/>
      </c:valAx>
      <c:valAx>
        <c:axId val="46312832"/>
        <c:scaling>
          <c:orientation val="minMax"/>
        </c:scaling>
        <c:axPos val="l"/>
        <c:majorGridlines/>
        <c:numFmt formatCode="#,##0" sourceLinked="1"/>
        <c:tickLblPos val="nextTo"/>
        <c:crossAx val="46311296"/>
        <c:crosses val="autoZero"/>
        <c:crossBetween val="midCat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8"/>
  <c:chart>
    <c:title>
      <c:tx>
        <c:rich>
          <a:bodyPr/>
          <a:lstStyle/>
          <a:p>
            <a:pPr>
              <a:defRPr/>
            </a:pPr>
            <a:r>
              <a:rPr lang="en-US"/>
              <a:t>Miami Population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numRef>
              <c:f>Sheet1!$B$10:$B$20</c:f>
              <c:numCache>
                <c:formatCode>General</c:formatCode>
                <c:ptCount val="11"/>
                <c:pt idx="0">
                  <c:v>1900</c:v>
                </c:pt>
                <c:pt idx="1">
                  <c:v>1910</c:v>
                </c:pt>
                <c:pt idx="2">
                  <c:v>1920</c:v>
                </c:pt>
                <c:pt idx="3">
                  <c:v>1930</c:v>
                </c:pt>
                <c:pt idx="4">
                  <c:v>1940</c:v>
                </c:pt>
                <c:pt idx="5">
                  <c:v>1950</c:v>
                </c:pt>
                <c:pt idx="6">
                  <c:v>1960</c:v>
                </c:pt>
                <c:pt idx="7">
                  <c:v>1970</c:v>
                </c:pt>
                <c:pt idx="8">
                  <c:v>1980</c:v>
                </c:pt>
                <c:pt idx="9">
                  <c:v>1990</c:v>
                </c:pt>
                <c:pt idx="10">
                  <c:v>2000</c:v>
                </c:pt>
              </c:numCache>
            </c:numRef>
          </c:xVal>
          <c:yVal>
            <c:numRef>
              <c:f>Sheet1!$C$10:$C$20</c:f>
              <c:numCache>
                <c:formatCode>#,##0</c:formatCode>
                <c:ptCount val="11"/>
                <c:pt idx="0">
                  <c:v>1681</c:v>
                </c:pt>
                <c:pt idx="1">
                  <c:v>5471</c:v>
                </c:pt>
                <c:pt idx="2">
                  <c:v>29549</c:v>
                </c:pt>
                <c:pt idx="3">
                  <c:v>110637</c:v>
                </c:pt>
                <c:pt idx="4">
                  <c:v>172172</c:v>
                </c:pt>
                <c:pt idx="5">
                  <c:v>249276</c:v>
                </c:pt>
                <c:pt idx="6">
                  <c:v>291688</c:v>
                </c:pt>
                <c:pt idx="7">
                  <c:v>334859</c:v>
                </c:pt>
                <c:pt idx="8">
                  <c:v>346865</c:v>
                </c:pt>
                <c:pt idx="9">
                  <c:v>358548</c:v>
                </c:pt>
                <c:pt idx="10">
                  <c:v>362470</c:v>
                </c:pt>
              </c:numCache>
            </c:numRef>
          </c:yVal>
        </c:ser>
        <c:axId val="46345216"/>
        <c:axId val="46376064"/>
      </c:scatterChart>
      <c:valAx>
        <c:axId val="463452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</c:title>
        <c:numFmt formatCode="General" sourceLinked="1"/>
        <c:tickLblPos val="nextTo"/>
        <c:crossAx val="46376064"/>
        <c:crosses val="autoZero"/>
        <c:crossBetween val="midCat"/>
      </c:valAx>
      <c:valAx>
        <c:axId val="46376064"/>
        <c:scaling>
          <c:orientation val="minMax"/>
        </c:scaling>
        <c:axPos val="l"/>
        <c:majorGridlines/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Population</a:t>
                </a:r>
              </a:p>
            </c:rich>
          </c:tx>
          <c:layout/>
        </c:title>
        <c:numFmt formatCode="#,##0" sourceLinked="1"/>
        <c:tickLblPos val="nextTo"/>
        <c:crossAx val="4634521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Population of New York City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xVal>
            <c:numRef>
              <c:f>Sheet1!$A$2:$A$15</c:f>
              <c:numCache>
                <c:formatCode>General</c:formatCode>
                <c:ptCount val="14"/>
                <c:pt idx="0">
                  <c:v>1870</c:v>
                </c:pt>
                <c:pt idx="1">
                  <c:v>1880</c:v>
                </c:pt>
                <c:pt idx="2">
                  <c:v>1890</c:v>
                </c:pt>
                <c:pt idx="3">
                  <c:v>1900</c:v>
                </c:pt>
                <c:pt idx="4">
                  <c:v>1910</c:v>
                </c:pt>
                <c:pt idx="5">
                  <c:v>1920</c:v>
                </c:pt>
                <c:pt idx="6">
                  <c:v>1930</c:v>
                </c:pt>
                <c:pt idx="7">
                  <c:v>1940</c:v>
                </c:pt>
                <c:pt idx="8">
                  <c:v>1950</c:v>
                </c:pt>
                <c:pt idx="9">
                  <c:v>1960</c:v>
                </c:pt>
                <c:pt idx="10">
                  <c:v>1970</c:v>
                </c:pt>
                <c:pt idx="11">
                  <c:v>1980</c:v>
                </c:pt>
                <c:pt idx="12">
                  <c:v>1990</c:v>
                </c:pt>
                <c:pt idx="13">
                  <c:v>2000</c:v>
                </c:pt>
              </c:numCache>
            </c:numRef>
          </c:xVal>
          <c:yVal>
            <c:numRef>
              <c:f>Sheet1!$B$2:$B$15</c:f>
              <c:numCache>
                <c:formatCode>#,##0</c:formatCode>
                <c:ptCount val="14"/>
                <c:pt idx="0">
                  <c:v>942292</c:v>
                </c:pt>
                <c:pt idx="1">
                  <c:v>1206299</c:v>
                </c:pt>
                <c:pt idx="2">
                  <c:v>1515301</c:v>
                </c:pt>
                <c:pt idx="3">
                  <c:v>3437202</c:v>
                </c:pt>
                <c:pt idx="4">
                  <c:v>4766883</c:v>
                </c:pt>
                <c:pt idx="5">
                  <c:v>5620048</c:v>
                </c:pt>
                <c:pt idx="6">
                  <c:v>6930446</c:v>
                </c:pt>
                <c:pt idx="7">
                  <c:v>7457995</c:v>
                </c:pt>
                <c:pt idx="8">
                  <c:v>7891957</c:v>
                </c:pt>
                <c:pt idx="9">
                  <c:v>7781984</c:v>
                </c:pt>
                <c:pt idx="10">
                  <c:v>7894862</c:v>
                </c:pt>
                <c:pt idx="11">
                  <c:v>7071639</c:v>
                </c:pt>
                <c:pt idx="12">
                  <c:v>7322564</c:v>
                </c:pt>
                <c:pt idx="13">
                  <c:v>8008278</c:v>
                </c:pt>
              </c:numCache>
            </c:numRef>
          </c:yVal>
          <c:smooth val="1"/>
        </c:ser>
        <c:axId val="46396928"/>
        <c:axId val="46398464"/>
      </c:scatterChart>
      <c:valAx>
        <c:axId val="46396928"/>
        <c:scaling>
          <c:orientation val="minMax"/>
        </c:scaling>
        <c:axPos val="b"/>
        <c:numFmt formatCode="General" sourceLinked="1"/>
        <c:tickLblPos val="nextTo"/>
        <c:crossAx val="46398464"/>
        <c:crosses val="autoZero"/>
        <c:crossBetween val="midCat"/>
      </c:valAx>
      <c:valAx>
        <c:axId val="46398464"/>
        <c:scaling>
          <c:orientation val="minMax"/>
        </c:scaling>
        <c:axPos val="l"/>
        <c:majorGridlines/>
        <c:numFmt formatCode="#,##0" sourceLinked="1"/>
        <c:tickLblPos val="nextTo"/>
        <c:crossAx val="46396928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A625-FE43-4CAC-AB98-674FC08CDC21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81FF53C-0B76-48DE-8FF2-672EF871B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A625-FE43-4CAC-AB98-674FC08CDC21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F53C-0B76-48DE-8FF2-672EF871B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A625-FE43-4CAC-AB98-674FC08CDC21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F53C-0B76-48DE-8FF2-672EF871B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A625-FE43-4CAC-AB98-674FC08CDC21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81FF53C-0B76-48DE-8FF2-672EF871B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A625-FE43-4CAC-AB98-674FC08CDC21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F53C-0B76-48DE-8FF2-672EF871BE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A625-FE43-4CAC-AB98-674FC08CDC21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F53C-0B76-48DE-8FF2-672EF871B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A625-FE43-4CAC-AB98-674FC08CDC21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81FF53C-0B76-48DE-8FF2-672EF871BE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A625-FE43-4CAC-AB98-674FC08CDC21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F53C-0B76-48DE-8FF2-672EF871B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A625-FE43-4CAC-AB98-674FC08CDC21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F53C-0B76-48DE-8FF2-672EF871B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A625-FE43-4CAC-AB98-674FC08CDC21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F53C-0B76-48DE-8FF2-672EF871BE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1A625-FE43-4CAC-AB98-674FC08CDC21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F53C-0B76-48DE-8FF2-672EF871BE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01A625-FE43-4CAC-AB98-674FC08CDC21}" type="datetimeFigureOut">
              <a:rPr lang="en-US" smtClean="0"/>
              <a:pPr/>
              <a:t>2/7/2011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81FF53C-0B76-48DE-8FF2-672EF871BE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Resources - Land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Anchorage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266825" y="1271587"/>
          <a:ext cx="6610350" cy="4314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Atlanta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600200" y="1371600"/>
          <a:ext cx="52578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Boston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/>
          </p:cNvGraphicFramePr>
          <p:nvPr/>
        </p:nvGraphicFramePr>
        <p:xfrm>
          <a:off x="2109787" y="1519237"/>
          <a:ext cx="4924425" cy="381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Dallas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295401" y="1295400"/>
          <a:ext cx="5548312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Denver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952500" y="542925"/>
          <a:ext cx="7239000" cy="577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Detroit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219200" y="1828800"/>
          <a:ext cx="60960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Angeles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905000" y="1600200"/>
          <a:ext cx="6553200" cy="4605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Miami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504950" y="1357312"/>
          <a:ext cx="6134100" cy="4143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York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447800" y="1447800"/>
          <a:ext cx="54102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Philadelphia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1143000" y="1600200"/>
          <a:ext cx="7153878" cy="4899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Natural resource?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Something we use in its natural state</a:t>
            </a:r>
          </a:p>
          <a:p>
            <a:r>
              <a:rPr lang="en-US" dirty="0" smtClean="0"/>
              <a:t>Something we use to create goods</a:t>
            </a:r>
          </a:p>
          <a:p>
            <a:r>
              <a:rPr lang="en-US" dirty="0" smtClean="0"/>
              <a:t>Can be renewable or non-renewable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590800"/>
            <a:ext cx="485775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Orleans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838200" y="1371600"/>
          <a:ext cx="7315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 Francisco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152400" y="1600200"/>
          <a:ext cx="8839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Seattle</a:t>
            </a:r>
            <a:endParaRPr lang="en-US" dirty="0"/>
          </a:p>
        </p:txBody>
      </p:sp>
      <p:graphicFrame>
        <p:nvGraphicFramePr>
          <p:cNvPr id="3" name="Chart 2"/>
          <p:cNvGraphicFramePr/>
          <p:nvPr/>
        </p:nvGraphicFramePr>
        <p:xfrm>
          <a:off x="990600" y="1371600"/>
          <a:ext cx="6858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981200"/>
            <a:ext cx="8001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1. </a:t>
            </a:r>
            <a:r>
              <a:rPr lang="en-US" dirty="0" smtClean="0"/>
              <a:t>Why </a:t>
            </a:r>
            <a:r>
              <a:rPr lang="en-US" dirty="0" smtClean="0"/>
              <a:t>do cities emerge? How do vibrant (lively) cities attract people? 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2. </a:t>
            </a:r>
            <a:r>
              <a:rPr lang="en-US" dirty="0" smtClean="0"/>
              <a:t>Why are the healthiest cities constantly changing? </a:t>
            </a:r>
          </a:p>
          <a:p>
            <a:r>
              <a:rPr lang="en-US" dirty="0" smtClean="0"/>
              <a:t> </a:t>
            </a:r>
          </a:p>
          <a:p>
            <a:r>
              <a:rPr lang="en-US" b="1" dirty="0" smtClean="0"/>
              <a:t>3. </a:t>
            </a:r>
            <a:r>
              <a:rPr lang="en-US" dirty="0" smtClean="0"/>
              <a:t>How did the Industrial Revolution (early to mid-1800’s) affect cities in both Europe and the United States? </a:t>
            </a:r>
          </a:p>
          <a:p>
            <a:endParaRPr lang="en-US" dirty="0" smtClean="0"/>
          </a:p>
          <a:p>
            <a:r>
              <a:rPr lang="en-US" b="1" dirty="0" smtClean="0"/>
              <a:t>4. </a:t>
            </a:r>
            <a:r>
              <a:rPr lang="en-US" dirty="0" smtClean="0"/>
              <a:t>What do city planners consider as they attempt to account for the needs of the people who will live in a city? What are two possible results if city planners ignore these </a:t>
            </a:r>
            <a:r>
              <a:rPr lang="en-US" dirty="0" smtClean="0"/>
              <a:t>needs?</a:t>
            </a:r>
          </a:p>
          <a:p>
            <a:endParaRPr lang="en-US" dirty="0" smtClean="0"/>
          </a:p>
          <a:p>
            <a:r>
              <a:rPr lang="en-US" b="1" dirty="0" smtClean="0"/>
              <a:t>5. </a:t>
            </a:r>
            <a:r>
              <a:rPr lang="en-US" dirty="0" smtClean="0"/>
              <a:t>Thinking </a:t>
            </a:r>
            <a:r>
              <a:rPr lang="en-US" dirty="0" smtClean="0"/>
              <a:t>of the city you graphed, research what historical events may have influenced the rise and/or fall of its population. </a:t>
            </a:r>
            <a:r>
              <a:rPr lang="en-US" dirty="0" smtClean="0"/>
              <a:t>List at least two.</a:t>
            </a:r>
          </a:p>
          <a:p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LAND A Resource?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use land for:</a:t>
            </a:r>
          </a:p>
          <a:p>
            <a:r>
              <a:rPr lang="en-US" dirty="0" smtClean="0"/>
              <a:t> Housing</a:t>
            </a:r>
          </a:p>
          <a:p>
            <a:pPr lvl="1"/>
            <a:r>
              <a:rPr lang="en-US" dirty="0" smtClean="0"/>
              <a:t>Urbanization</a:t>
            </a:r>
          </a:p>
          <a:p>
            <a:pPr lvl="1"/>
            <a:r>
              <a:rPr lang="en-US" dirty="0" smtClean="0"/>
              <a:t>Suburban sprawl</a:t>
            </a:r>
          </a:p>
          <a:p>
            <a:r>
              <a:rPr lang="en-US" dirty="0" smtClean="0"/>
              <a:t>Commercial/Industrial</a:t>
            </a:r>
          </a:p>
          <a:p>
            <a:pPr lvl="1"/>
            <a:r>
              <a:rPr lang="en-US" dirty="0" smtClean="0"/>
              <a:t>Shopping centers &amp; malls</a:t>
            </a:r>
          </a:p>
          <a:p>
            <a:pPr lvl="1"/>
            <a:r>
              <a:rPr lang="en-US" dirty="0" smtClean="0"/>
              <a:t>Factories and offices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600200"/>
            <a:ext cx="44767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LAND A Resource?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use land for:</a:t>
            </a:r>
          </a:p>
          <a:p>
            <a:r>
              <a:rPr lang="en-US" dirty="0" smtClean="0"/>
              <a:t>Forestry </a:t>
            </a:r>
          </a:p>
          <a:p>
            <a:pPr lvl="1"/>
            <a:r>
              <a:rPr lang="en-US" dirty="0" smtClean="0"/>
              <a:t>Furniture</a:t>
            </a:r>
          </a:p>
          <a:p>
            <a:pPr lvl="1"/>
            <a:r>
              <a:rPr lang="en-US" dirty="0" smtClean="0"/>
              <a:t>fuel</a:t>
            </a:r>
          </a:p>
          <a:p>
            <a:r>
              <a:rPr lang="en-US" dirty="0" smtClean="0"/>
              <a:t>Mining </a:t>
            </a:r>
          </a:p>
          <a:p>
            <a:pPr lvl="1"/>
            <a:r>
              <a:rPr lang="en-US" dirty="0" smtClean="0"/>
              <a:t>Coal</a:t>
            </a:r>
          </a:p>
          <a:p>
            <a:pPr lvl="1"/>
            <a:r>
              <a:rPr lang="en-US" dirty="0" smtClean="0"/>
              <a:t>Minerals</a:t>
            </a:r>
          </a:p>
          <a:p>
            <a:pPr lvl="1"/>
            <a:r>
              <a:rPr lang="en-US" dirty="0" smtClean="0"/>
              <a:t>metals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295400"/>
            <a:ext cx="48577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657600"/>
            <a:ext cx="434170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land a resource?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use land for:</a:t>
            </a:r>
          </a:p>
          <a:p>
            <a:r>
              <a:rPr lang="en-US" dirty="0" smtClean="0"/>
              <a:t>Agriculture</a:t>
            </a:r>
          </a:p>
          <a:p>
            <a:pPr lvl="1"/>
            <a:r>
              <a:rPr lang="en-US" dirty="0" smtClean="0"/>
              <a:t>Plants</a:t>
            </a:r>
          </a:p>
          <a:p>
            <a:pPr lvl="1"/>
            <a:r>
              <a:rPr lang="en-US" dirty="0" smtClean="0"/>
              <a:t>Animals</a:t>
            </a:r>
          </a:p>
          <a:p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143000"/>
            <a:ext cx="2781300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7159" y="3810000"/>
            <a:ext cx="4268346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land a resource?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use land for:</a:t>
            </a:r>
          </a:p>
          <a:p>
            <a:r>
              <a:rPr lang="en-US" dirty="0" smtClean="0"/>
              <a:t> recreation and relaxation</a:t>
            </a:r>
          </a:p>
          <a:p>
            <a:pPr lvl="1"/>
            <a:r>
              <a:rPr lang="en-US" dirty="0" smtClean="0"/>
              <a:t>National and State Parks</a:t>
            </a:r>
          </a:p>
          <a:p>
            <a:pPr lvl="1"/>
            <a:r>
              <a:rPr lang="en-US" dirty="0" smtClean="0"/>
              <a:t>Beaches</a:t>
            </a:r>
          </a:p>
          <a:p>
            <a:pPr lvl="1"/>
            <a:r>
              <a:rPr lang="en-US" dirty="0" smtClean="0"/>
              <a:t>Backyards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2192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505200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343400"/>
            <a:ext cx="231457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Housing and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Cities</a:t>
            </a:r>
          </a:p>
          <a:p>
            <a:pPr lvl="1"/>
            <a:r>
              <a:rPr lang="en-US" dirty="0" smtClean="0"/>
              <a:t>Urban areas</a:t>
            </a:r>
          </a:p>
          <a:p>
            <a:pPr lvl="1"/>
            <a:r>
              <a:rPr lang="en-US" dirty="0" smtClean="0"/>
              <a:t>Suburban areas</a:t>
            </a:r>
          </a:p>
          <a:p>
            <a:r>
              <a:rPr lang="en-US" dirty="0" smtClean="0"/>
              <a:t>Special requirements</a:t>
            </a:r>
          </a:p>
          <a:p>
            <a:pPr lvl="1"/>
            <a:r>
              <a:rPr lang="en-US" dirty="0" smtClean="0"/>
              <a:t>Services</a:t>
            </a:r>
          </a:p>
          <a:p>
            <a:pPr lvl="2"/>
            <a:r>
              <a:rPr lang="en-US" dirty="0" smtClean="0"/>
              <a:t>Water and Sewer</a:t>
            </a:r>
          </a:p>
          <a:p>
            <a:pPr lvl="2"/>
            <a:r>
              <a:rPr lang="en-US" dirty="0" smtClean="0"/>
              <a:t>Garbage and Recycling</a:t>
            </a:r>
          </a:p>
          <a:p>
            <a:pPr lvl="2"/>
            <a:r>
              <a:rPr lang="en-US" dirty="0" smtClean="0"/>
              <a:t>Police and Fire</a:t>
            </a:r>
          </a:p>
          <a:p>
            <a:pPr lvl="2"/>
            <a:r>
              <a:rPr lang="en-US" dirty="0" smtClean="0"/>
              <a:t>Schools and Libraries</a:t>
            </a:r>
          </a:p>
          <a:p>
            <a:pPr lvl="2"/>
            <a:r>
              <a:rPr lang="en-US" dirty="0" smtClean="0"/>
              <a:t>Streets and Public Transportation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447800"/>
            <a:ext cx="374332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Older cities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Centers of transport</a:t>
            </a:r>
          </a:p>
          <a:p>
            <a:pPr lvl="1"/>
            <a:r>
              <a:rPr lang="en-US" dirty="0" smtClean="0"/>
              <a:t>Silk Road cities</a:t>
            </a:r>
          </a:p>
          <a:p>
            <a:pPr lvl="1"/>
            <a:r>
              <a:rPr lang="en-US" dirty="0" smtClean="0"/>
              <a:t>Port cities</a:t>
            </a:r>
          </a:p>
          <a:p>
            <a:pPr lvl="1"/>
            <a:r>
              <a:rPr lang="en-US" dirty="0" smtClean="0"/>
              <a:t>River cities</a:t>
            </a:r>
          </a:p>
          <a:p>
            <a:r>
              <a:rPr lang="en-US" dirty="0" smtClean="0"/>
              <a:t>No plan</a:t>
            </a:r>
          </a:p>
          <a:p>
            <a:r>
              <a:rPr lang="en-US" dirty="0" smtClean="0"/>
              <a:t>Fortifications</a:t>
            </a:r>
          </a:p>
          <a:p>
            <a:r>
              <a:rPr lang="en-US" dirty="0" smtClean="0"/>
              <a:t>Old and new buildings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447800"/>
            <a:ext cx="4527000" cy="3079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Newer 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Urban planning</a:t>
            </a:r>
          </a:p>
          <a:p>
            <a:r>
              <a:rPr lang="en-US" dirty="0" smtClean="0"/>
              <a:t>Building codes</a:t>
            </a:r>
          </a:p>
          <a:p>
            <a:r>
              <a:rPr lang="en-US" dirty="0" smtClean="0"/>
              <a:t>Zoning regions</a:t>
            </a:r>
          </a:p>
          <a:p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048000"/>
            <a:ext cx="598714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411</TotalTime>
  <Words>236</Words>
  <Application>Microsoft Office PowerPoint</Application>
  <PresentationFormat>On-screen Show (4:3)</PresentationFormat>
  <Paragraphs>96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Trek</vt:lpstr>
      <vt:lpstr>Resources - Land</vt:lpstr>
      <vt:lpstr>What is a Natural resource?</vt:lpstr>
      <vt:lpstr>How is LAND A Resource?</vt:lpstr>
      <vt:lpstr>How is LAND A Resource?</vt:lpstr>
      <vt:lpstr>How is land a resource?</vt:lpstr>
      <vt:lpstr>How is land a resource?</vt:lpstr>
      <vt:lpstr>Housing and Development</vt:lpstr>
      <vt:lpstr>Older cities </vt:lpstr>
      <vt:lpstr>Newer Cities</vt:lpstr>
      <vt:lpstr>Anchorage</vt:lpstr>
      <vt:lpstr>Atlanta</vt:lpstr>
      <vt:lpstr>Boston</vt:lpstr>
      <vt:lpstr>Dallas</vt:lpstr>
      <vt:lpstr>Denver</vt:lpstr>
      <vt:lpstr>Detroit</vt:lpstr>
      <vt:lpstr>Los Angeles</vt:lpstr>
      <vt:lpstr>Miami</vt:lpstr>
      <vt:lpstr>New York</vt:lpstr>
      <vt:lpstr>Philadelphia</vt:lpstr>
      <vt:lpstr>New Orleans</vt:lpstr>
      <vt:lpstr>San Francisco</vt:lpstr>
      <vt:lpstr>Seattle</vt:lpstr>
      <vt:lpstr>Discussion Questions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Resources - Land</dc:title>
  <dc:creator> </dc:creator>
  <cp:lastModifiedBy> </cp:lastModifiedBy>
  <cp:revision>35</cp:revision>
  <dcterms:created xsi:type="dcterms:W3CDTF">2011-02-01T14:03:31Z</dcterms:created>
  <dcterms:modified xsi:type="dcterms:W3CDTF">2011-02-07T15:22:13Z</dcterms:modified>
</cp:coreProperties>
</file>